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58" r:id="rId5"/>
    <p:sldId id="265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59" r:id="rId19"/>
    <p:sldId id="264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сплавы</c:v>
                </c:pt>
              </c:strCache>
            </c:strRef>
          </c:tx>
          <c:dLbls>
            <c:dLbl>
              <c:idx val="0"/>
              <c:layout>
                <c:manualLayout>
                  <c:x val="-2.1483087167537853E-2"/>
                  <c:y val="-4.1724079930738761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свинец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019465803285243E-3"/>
                  <c:y val="-2.2145137711810068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медь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629579945283562E-2"/>
                  <c:y val="-6.9995111001997035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железо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0864131109207555E-2"/>
                  <c:y val="6.8866625175108637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олово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свинец</c:v>
                </c:pt>
                <c:pt idx="1">
                  <c:v>медь</c:v>
                </c:pt>
                <c:pt idx="2">
                  <c:v>железо</c:v>
                </c:pt>
                <c:pt idx="3">
                  <c:v>олово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3.2</c:v>
                </c:pt>
                <c:pt idx="1">
                  <c:v>2.5</c:v>
                </c:pt>
                <c:pt idx="2">
                  <c:v>0.70000000000000062</c:v>
                </c:pt>
                <c:pt idx="3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шоколад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8.43783415961895E-4"/>
                  <c:y val="2.31835744127824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жиры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759222805482736E-2"/>
                  <c:y val="-0.13773002563211409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углеводы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84859531447466E-2"/>
                  <c:y val="8.6838977693807946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белки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5147273257468E-2"/>
                  <c:y val="1.40533627871018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прочее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7.2</c:v>
                </c:pt>
                <c:pt idx="2">
                  <c:v>1.6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86563523614883"/>
          <c:y val="0.14409684745544765"/>
          <c:w val="0.86513436476385119"/>
          <c:h val="0.7165111601663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45</c:v>
                </c:pt>
                <c:pt idx="3">
                  <c:v>92</c:v>
                </c:pt>
                <c:pt idx="4">
                  <c:v>86</c:v>
                </c:pt>
                <c:pt idx="5">
                  <c:v>103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30</c:v>
                </c:pt>
                <c:pt idx="2">
                  <c:v>55</c:v>
                </c:pt>
                <c:pt idx="3">
                  <c:v>20</c:v>
                </c:pt>
                <c:pt idx="4">
                  <c:v>25</c:v>
                </c:pt>
                <c:pt idx="5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2048"/>
        <c:axId val="22430464"/>
      </c:barChart>
      <c:catAx>
        <c:axId val="2112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30464"/>
        <c:crosses val="autoZero"/>
        <c:auto val="1"/>
        <c:lblAlgn val="ctr"/>
        <c:lblOffset val="100"/>
        <c:noMultiLvlLbl val="0"/>
      </c:catAx>
      <c:valAx>
        <c:axId val="22430464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22048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 балл</c:v>
                </c:pt>
              </c:strCache>
            </c:strRef>
          </c:tx>
          <c:spPr>
            <a:ln w="6350"/>
          </c:spPr>
          <c:invertIfNegative val="1"/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50</c:v>
                </c:pt>
                <c:pt idx="2">
                  <c:v>30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10304"/>
        <c:axId val="22611840"/>
      </c:barChart>
      <c:catAx>
        <c:axId val="2261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611840"/>
        <c:crossesAt val="0.5"/>
        <c:auto val="1"/>
        <c:lblAlgn val="ctr"/>
        <c:lblOffset val="100"/>
        <c:noMultiLvlLbl val="0"/>
      </c:catAx>
      <c:valAx>
        <c:axId val="22611840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22610304"/>
        <c:crosses val="autoZero"/>
        <c:crossBetween val="between"/>
        <c:minorUnit val="5"/>
      </c:valAx>
      <c:spPr>
        <a:noFill/>
        <a:ln>
          <a:noFill/>
        </a:ln>
        <a:effectLst>
          <a:outerShdw blurRad="50800" dist="50800" dir="5400000" sx="1000" sy="1000" algn="ctr" rotWithShape="0">
            <a:prstClr val="white"/>
          </a:outerShdw>
        </a:effectLst>
        <a:scene3d>
          <a:camera prst="orthographicFront"/>
          <a:lightRig rig="threePt" dir="t"/>
        </a:scene3d>
        <a:sp3d prstMaterial="matte"/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beve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600</c:v>
                </c:pt>
                <c:pt idx="2">
                  <c:v>700</c:v>
                </c:pt>
                <c:pt idx="3">
                  <c:v>800</c:v>
                </c:pt>
                <c:pt idx="4">
                  <c:v>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600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75046272"/>
        <c:axId val="75068544"/>
      </c:lineChart>
      <c:catAx>
        <c:axId val="750462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75068544"/>
        <c:crossesAt val="100"/>
        <c:auto val="1"/>
        <c:lblAlgn val="ctr"/>
        <c:lblOffset val="100"/>
        <c:noMultiLvlLbl val="0"/>
      </c:catAx>
      <c:valAx>
        <c:axId val="75068544"/>
        <c:scaling>
          <c:orientation val="minMax"/>
          <c:max val="1000"/>
          <c:min val="0"/>
        </c:scaling>
        <c:delete val="0"/>
        <c:axPos val="l"/>
        <c:minorGridlines/>
        <c:title>
          <c:layout/>
          <c:overlay val="0"/>
        </c:title>
        <c:numFmt formatCode="General" sourceLinked="0"/>
        <c:majorTickMark val="out"/>
        <c:minorTickMark val="none"/>
        <c:tickLblPos val="nextTo"/>
        <c:crossAx val="75046272"/>
        <c:crosses val="autoZero"/>
        <c:crossBetween val="between"/>
        <c:majorUnit val="500"/>
        <c:minorUnit val="10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0.14334</cdr:x>
      <cdr:y>0.22866</cdr:y>
    </cdr:from>
    <cdr:to>
      <cdr:x>0.81788</cdr:x>
      <cdr:y>0.54878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1214446" y="1071570"/>
          <a:ext cx="5715040" cy="150019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b="1" cap="none" spc="0">
            <a:ln w="18000">
              <a:solidFill>
                <a:schemeClr val="tx1"/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0.10961</cdr:x>
      <cdr:y>0</cdr:y>
    </cdr:from>
    <cdr:to>
      <cdr:x>0.21079</cdr:x>
      <cdr:y>0.10671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28694" y="-928694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0.14334</cdr:x>
      <cdr:y>0.19817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0"/>
          <a:ext cx="1214446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V</a:t>
          </a:r>
          <a:r>
            <a:rPr lang="ru-RU" sz="2000" dirty="0" smtClean="0"/>
            <a:t>,  м/с 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1A03-C6A6-468D-AD9C-A982FC448B9E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B31AA-4BEE-4E0E-A3F5-F480A770E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1.Ряд чисел  может не иметь моды совсем или иметь более одной моды,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B31AA-4BEE-4E0E-A3F5-F480A770EF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B31AA-4BEE-4E0E-A3F5-F480A770EF8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B31AA-4BEE-4E0E-A3F5-F480A770EF8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FAB27-F2FD-4C65-A9C0-CEDEE58C110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EB98-3A9F-4E76-9B41-FA580768E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</a:t>
            </a:r>
            <a:br>
              <a:rPr lang="ru-RU" dirty="0" smtClean="0"/>
            </a:br>
            <a:r>
              <a:rPr lang="ru-RU" dirty="0" smtClean="0"/>
              <a:t>Реальная 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sz="2600" dirty="0" smtClean="0"/>
              <a:t>) Как видно из рисунка. Больше всех учеников (55 учеников) прошло тестирование в школе 45), следующая за ней школа – 1, в ней прошло тестирование 50 учеников.</a:t>
            </a:r>
          </a:p>
          <a:p>
            <a:pPr>
              <a:buNone/>
            </a:pPr>
            <a:r>
              <a:rPr lang="ru-RU" sz="2600" dirty="0" smtClean="0"/>
              <a:t>б) Расположим количества учеников, </a:t>
            </a:r>
            <a:r>
              <a:rPr lang="ru-RU" sz="2600" dirty="0" err="1" smtClean="0"/>
              <a:t>соответствуюших</a:t>
            </a:r>
            <a:r>
              <a:rPr lang="ru-RU" sz="2600" dirty="0" smtClean="0"/>
              <a:t> указанным школам, по убыванию: 55, 50, 40, 30, 25, 20. В школе №92 прошли тестирование 20 человек. Значит она на  шестом месте.</a:t>
            </a:r>
          </a:p>
          <a:p>
            <a:pPr>
              <a:buNone/>
            </a:pPr>
            <a:r>
              <a:rPr lang="ru-RU" sz="2600" dirty="0" smtClean="0"/>
              <a:t>в) Как видно из рисунка, в школе № 103 прошли тестирование 40 школьников, в школе №86 – 25  школьников. Искомая разность равна  40 – 25 = 15.</a:t>
            </a:r>
          </a:p>
          <a:p>
            <a:pPr>
              <a:buNone/>
            </a:pPr>
            <a:r>
              <a:rPr lang="ru-RU" dirty="0" smtClean="0"/>
              <a:t>Ответ: а) 1; б) 6; в) 15.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Ряд  данных и таблицы распределения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Рядом</a:t>
            </a:r>
            <a:r>
              <a:rPr lang="ru-RU" sz="2800" dirty="0" smtClean="0"/>
              <a:t> данных называют результаты измерения, перечисленные в порядке их получения.</a:t>
            </a:r>
          </a:p>
          <a:p>
            <a:r>
              <a:rPr lang="ru-RU" sz="2800" dirty="0" smtClean="0"/>
              <a:t>Для обобщения и систематизации данных, полученных в результате статистического наблюдения, их по какому-либо признаку разбивают на группы и результаты группировки сводят в </a:t>
            </a:r>
            <a:r>
              <a:rPr lang="ru-RU" sz="2800" b="1" i="1" dirty="0" smtClean="0"/>
              <a:t>таблицы</a:t>
            </a:r>
            <a:r>
              <a:rPr lang="ru-RU" sz="2800" dirty="0" smtClean="0"/>
              <a:t>. Понятно, что таблица распределения отображает данные более наглядно и компактно.</a:t>
            </a:r>
          </a:p>
          <a:p>
            <a:endParaRPr lang="ru-RU" sz="28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Важные понятия: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6000792"/>
          </a:xfrm>
        </p:spPr>
        <p:txBody>
          <a:bodyPr>
            <a:normAutofit lnSpcReduction="10000"/>
          </a:bodyPr>
          <a:lstStyle/>
          <a:p>
            <a:r>
              <a:rPr lang="ru-RU" sz="2600" b="1" i="1" dirty="0" smtClean="0"/>
              <a:t>Размах</a:t>
            </a:r>
            <a:r>
              <a:rPr lang="ru-RU" sz="2600" dirty="0" smtClean="0"/>
              <a:t> ряда чисел – разность между наибольшим и наименьшим из этих чисел</a:t>
            </a:r>
          </a:p>
          <a:p>
            <a:r>
              <a:rPr lang="ru-RU" sz="2600" b="1" i="1" dirty="0" smtClean="0"/>
              <a:t>Мода</a:t>
            </a:r>
            <a:r>
              <a:rPr lang="ru-RU" sz="2600" dirty="0" smtClean="0"/>
              <a:t> ряда чисел – число, которое встречается в данном ряду чаще других.</a:t>
            </a:r>
          </a:p>
          <a:p>
            <a:r>
              <a:rPr lang="ru-RU" sz="2600" b="1" i="1" dirty="0" smtClean="0"/>
              <a:t>Среднее арифметическое</a:t>
            </a:r>
            <a:r>
              <a:rPr lang="ru-RU" sz="2600" dirty="0" smtClean="0"/>
              <a:t> – сумма всех чисел ряда, делённая на их количество.</a:t>
            </a:r>
          </a:p>
          <a:p>
            <a:r>
              <a:rPr lang="ru-RU" sz="2600" b="1" i="1" dirty="0" smtClean="0"/>
              <a:t>Медиана </a:t>
            </a:r>
            <a:r>
              <a:rPr lang="ru-RU" sz="2600" dirty="0" smtClean="0"/>
              <a:t>упорядоченного ряда чисел – это центральное число, если в ряду нечётное количество чисел, или </a:t>
            </a:r>
            <a:r>
              <a:rPr lang="ru-RU" sz="2600" dirty="0" err="1" smtClean="0"/>
              <a:t>полусумма</a:t>
            </a:r>
            <a:r>
              <a:rPr lang="ru-RU" sz="2600" dirty="0" smtClean="0"/>
              <a:t> двух центральных, если в ряду чётное количество чисел.</a:t>
            </a:r>
          </a:p>
          <a:p>
            <a:r>
              <a:rPr lang="ru-RU" sz="2600" dirty="0" smtClean="0"/>
              <a:t>Эти показатели по-разному характеризуют  данные, полученные в результате наблюдений. Поэтому на практике при анализе данных в зависимости от конкретной ситуации используют какой-либо из этих показателей, либо два из них, либо даже все три.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4)В таблице приведён норматив по прыжку в длину с места для учащихся 8 классов.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45264"/>
          <a:ext cx="8229599" cy="1769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296069"/>
                <a:gridCol w="1055245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smtClean="0">
                          <a:solidFill>
                            <a:schemeClr val="tx1"/>
                          </a:solidFill>
                        </a:rPr>
                        <a:t>мальчики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Девочки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Отметка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«5»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«4»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«3»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«5»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«4»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Длина</a:t>
                      </a:r>
                    </a:p>
                    <a:p>
                      <a:r>
                        <a:rPr lang="ru-RU" sz="2000" dirty="0" smtClean="0"/>
                        <a:t>(метры)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2.00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1.90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1.80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1.80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1.70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3429000"/>
            <a:ext cx="871540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Какую отметку получит мальчик, прыгнувший в длину на 1м 93см?</a:t>
            </a:r>
          </a:p>
          <a:p>
            <a:r>
              <a:rPr lang="ru-RU" sz="2800" dirty="0" smtClean="0"/>
              <a:t>   1) Отметка «5» .                    3) Отметка  «3».</a:t>
            </a:r>
          </a:p>
          <a:p>
            <a:r>
              <a:rPr lang="ru-RU" sz="2800" dirty="0" smtClean="0"/>
              <a:t>   2) Отметка «4» .                    4) Норматив не выполнен.</a:t>
            </a:r>
          </a:p>
          <a:p>
            <a:r>
              <a:rPr lang="ru-RU" sz="2800" dirty="0" smtClean="0"/>
              <a:t>                                            Решение.</a:t>
            </a:r>
          </a:p>
          <a:p>
            <a:r>
              <a:rPr lang="ru-RU" sz="2800" dirty="0" smtClean="0"/>
              <a:t>Т.к.  1м 93см=1,93м и 1,90˂ 1,93˂ 2,00, то отметка «4».</a:t>
            </a:r>
          </a:p>
          <a:p>
            <a:r>
              <a:rPr lang="ru-RU" sz="2800" dirty="0" smtClean="0"/>
              <a:t>     Ответ: 2.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3684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5.Из трёх </a:t>
            </a:r>
            <a:r>
              <a:rPr lang="ru-RU" sz="2400" dirty="0" smtClean="0"/>
              <a:t>кандидатов в сборную России по стрельбе из арбалета нужно отобрать двоих. Решено сделать этот отбор по относительной частоте попадания в мишень, которую они показали на тренировочных сборах. Результаты представлены в таблице.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301038" cy="190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638"/>
                <a:gridCol w="2743200"/>
                <a:gridCol w="2743200"/>
              </a:tblGrid>
              <a:tr h="475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Фамилия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стрелка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 выстрелов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 попаданий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059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Лучкин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Арбалетов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Пулькин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378619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Кто из спортсменов будет включён в сборную?</a:t>
            </a:r>
          </a:p>
          <a:p>
            <a:pPr marL="457200" indent="-457200">
              <a:buAutoNum type="arabicParenR"/>
            </a:pPr>
            <a:r>
              <a:rPr lang="ru-RU" sz="2400" dirty="0" err="1" smtClean="0"/>
              <a:t>Лучкин</a:t>
            </a:r>
            <a:r>
              <a:rPr lang="ru-RU" sz="2400" dirty="0" smtClean="0"/>
              <a:t> и Арбалетов          3) </a:t>
            </a:r>
            <a:r>
              <a:rPr lang="ru-RU" sz="2400" dirty="0" err="1" smtClean="0"/>
              <a:t>Лучкин</a:t>
            </a:r>
            <a:r>
              <a:rPr lang="ru-RU" sz="2400" dirty="0" smtClean="0"/>
              <a:t> и Пулькин 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Арбалетов и Пулькин        4) Все одинаково достойны. Ответ: 3)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043890" cy="585791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Имеется 4 группы породистых котов. Для некоторого соревнования отбирают котов с длиной шерсти не менее 8 см.</a:t>
            </a:r>
            <a:br>
              <a:rPr lang="ru-RU" sz="2800" dirty="0" smtClean="0"/>
            </a:br>
            <a:r>
              <a:rPr lang="ru-RU" sz="2800" dirty="0" smtClean="0"/>
              <a:t>     Известно следующее:</a:t>
            </a:r>
            <a:br>
              <a:rPr lang="ru-RU" sz="2800" dirty="0" smtClean="0"/>
            </a:br>
            <a:r>
              <a:rPr lang="ru-RU" sz="2800" dirty="0" smtClean="0"/>
              <a:t>1) впервой группе наибольшая длина шерсти равна 10 см;</a:t>
            </a:r>
            <a:br>
              <a:rPr lang="ru-RU" sz="2800" dirty="0" smtClean="0"/>
            </a:br>
            <a:r>
              <a:rPr lang="ru-RU" sz="2800" dirty="0" smtClean="0"/>
              <a:t>2) во второй группе средняя длина шерсти равна 8 см;</a:t>
            </a:r>
            <a:br>
              <a:rPr lang="ru-RU" sz="2800" dirty="0" smtClean="0"/>
            </a:br>
            <a:r>
              <a:rPr lang="ru-RU" sz="2800" dirty="0" smtClean="0"/>
              <a:t>3) в третьей группе мода длины шерсти равна 8 см;</a:t>
            </a:r>
            <a:br>
              <a:rPr lang="ru-RU" sz="2800" dirty="0" smtClean="0"/>
            </a:br>
            <a:r>
              <a:rPr lang="ru-RU" sz="2800" dirty="0" smtClean="0"/>
              <a:t>4) в четвёртой группе медиана длины шерсти равна 9 см.</a:t>
            </a:r>
            <a:br>
              <a:rPr lang="ru-RU" sz="2800" dirty="0" smtClean="0"/>
            </a:br>
            <a:r>
              <a:rPr lang="ru-RU" sz="2800" dirty="0" smtClean="0"/>
              <a:t>       В какой из групп хотя бы половина котов гарантированно подходит по длине шерсти?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84"/>
            <a:ext cx="8258204" cy="1411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429916" y="364331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                                       Решение.</a:t>
            </a:r>
            <a:br>
              <a:rPr lang="ru-RU" sz="2400" dirty="0" smtClean="0"/>
            </a:br>
            <a:r>
              <a:rPr lang="ru-RU" sz="2400" dirty="0" smtClean="0"/>
              <a:t> 1) Из того, что наибольшая длина шерсти равна 10 см, не следует никакой другой информации, то есть ничего не можем сказать </a:t>
            </a:r>
            <a:br>
              <a:rPr lang="ru-RU" sz="2400" dirty="0" smtClean="0"/>
            </a:br>
            <a:r>
              <a:rPr lang="ru-RU" sz="2400" dirty="0" smtClean="0"/>
              <a:t>2)Рассмотрим для примера группу котов с длинами шерсти 7см,7см и 10см. Среднее равно (7+7+10):3=8, но в этой группе нет половины котов, удовлетворяющих требованиям.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3)Рассмотрим для примера группу котов с шерстью длиной 8см, 8см, 7см, 6см, 5см. Мода равна 8, но опять же нет половины котов, удовлетворяющих требованиям.</a:t>
            </a:r>
          </a:p>
          <a:p>
            <a:pPr>
              <a:buNone/>
            </a:pPr>
            <a:r>
              <a:rPr lang="ru-RU" sz="2400" dirty="0" smtClean="0"/>
              <a:t>4) Если медиана равна 9см, то есть половина котов с шерстью меньшей или равной длины и половина – с большей или равной длины. Значит, в этой группе найдётся половина котов с шерстью длиной не менее8см.</a:t>
            </a:r>
          </a:p>
          <a:p>
            <a:pPr>
              <a:buNone/>
            </a:pPr>
            <a:r>
              <a:rPr lang="ru-RU" sz="2400" dirty="0" smtClean="0"/>
              <a:t>   Ответ: 4.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7) </a:t>
            </a:r>
            <a:r>
              <a:rPr lang="ru-RU" sz="2400" i="1" dirty="0" smtClean="0"/>
              <a:t>При каких значениях 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медиана ряда чисел </a:t>
            </a:r>
            <a:r>
              <a:rPr lang="ru-RU" sz="2400" dirty="0" smtClean="0"/>
              <a:t>1, 2, 3, 4,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будет равна 3?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        Решение</a:t>
            </a:r>
          </a:p>
          <a:p>
            <a:r>
              <a:rPr lang="ru-RU" sz="2400" dirty="0" smtClean="0"/>
              <a:t>После ранжирования ( упорядочения) данного ряда чисел в зависимости от значений 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 </a:t>
            </a:r>
            <a:r>
              <a:rPr lang="ru-RU" sz="2400" dirty="0" smtClean="0"/>
              <a:t>будет получен один из следующих рядов:</a:t>
            </a:r>
          </a:p>
          <a:p>
            <a:r>
              <a:rPr lang="ru-RU" sz="2400" dirty="0" smtClean="0"/>
              <a:t>Х, 1,2,3, 4, если х˂1;</a:t>
            </a:r>
          </a:p>
          <a:p>
            <a:r>
              <a:rPr lang="ru-RU" sz="2400" dirty="0" smtClean="0"/>
              <a:t>1,х,2,3,4, если  1≤ </a:t>
            </a:r>
            <a:r>
              <a:rPr lang="ru-RU" sz="2400" dirty="0" err="1" smtClean="0"/>
              <a:t>х</a:t>
            </a:r>
            <a:r>
              <a:rPr lang="ru-RU" sz="2400" dirty="0" smtClean="0"/>
              <a:t> ˂2;</a:t>
            </a:r>
          </a:p>
          <a:p>
            <a:r>
              <a:rPr lang="ru-RU" sz="2400" dirty="0" smtClean="0"/>
              <a:t>1,2.х,3,4,если  2≤ </a:t>
            </a:r>
            <a:r>
              <a:rPr lang="ru-RU" sz="2400" dirty="0" err="1" smtClean="0"/>
              <a:t>х</a:t>
            </a:r>
            <a:r>
              <a:rPr lang="ru-RU" sz="2400" dirty="0" smtClean="0"/>
              <a:t> ˂3;</a:t>
            </a:r>
          </a:p>
          <a:p>
            <a:r>
              <a:rPr lang="ru-RU" sz="2400" dirty="0" smtClean="0"/>
              <a:t>1,2,3,х,4, если 3≤х˂ 4;</a:t>
            </a:r>
          </a:p>
          <a:p>
            <a:r>
              <a:rPr lang="ru-RU" sz="2400" dirty="0" smtClean="0"/>
              <a:t>1.2,3,4,х, если х˃4.</a:t>
            </a:r>
          </a:p>
          <a:p>
            <a:r>
              <a:rPr lang="ru-RU" sz="2400" dirty="0" smtClean="0"/>
              <a:t>Найдём для каждого из этих пяти рядов медиану:</a:t>
            </a:r>
          </a:p>
          <a:p>
            <a:r>
              <a:rPr lang="ru-RU" sz="2400" dirty="0" smtClean="0"/>
              <a:t>2, 2,х,3,3.Получаем, что медиана равна 3 при х≥3.</a:t>
            </a:r>
          </a:p>
          <a:p>
            <a:r>
              <a:rPr lang="ru-RU" sz="2800" dirty="0" smtClean="0"/>
              <a:t>Ответ</a:t>
            </a:r>
            <a:r>
              <a:rPr lang="ru-RU" sz="2800" dirty="0"/>
              <a:t>: х≥</a:t>
            </a:r>
            <a:r>
              <a:rPr lang="ru-RU" sz="2800" dirty="0" smtClean="0"/>
              <a:t>3.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928802"/>
          <a:ext cx="761526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3214686"/>
            <a:ext cx="492443" cy="17145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зданий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6286520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этажность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85728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сбора информации о зданиях некоторого посёлка были представлены в виде ряда данных, по которому построена диаграмма. Найдите разность между медианой и модой исходного ряда.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На графике показано изменение скорости ракеты ( м/с ) от времени (в секундах). За какой промежуток времени (в секундах) скорость ракеты возрастёт с 500 м/с до 800 м/с?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14504"/>
            <a:ext cx="8229600" cy="449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072462" y="5643578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en-US" sz="2400" dirty="0" smtClean="0"/>
              <a:t>t</a:t>
            </a:r>
            <a:r>
              <a:rPr lang="ru-RU" sz="2400" dirty="0" smtClean="0"/>
              <a:t>, с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592933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1                        2                         3                        4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Статистика – это отрасль знаний, изучающая общие вопросы сбора, измерения и анализа данных. Математическая статистика занимается в основном анализом уже полученных данных.Данные могут быть представлены графически, в виде ряда данных или в виде таблиц.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472518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Круговые диаграммы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Круговая диаграмма отображает целое в виде круга, а вклад нескольких элементов данных в виде секторов этого круга. Круговая диаграмма показывает долю каждой величины в общем объёме. Круговая диаграмма сохраняет свою наглядность и выразительность при небольшом числе частей совокупности. В противном случае её применение малоэффективно.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Состав сплава массой 160 кг представлен на диаграмме. Сколько примерно олова содержится в этом сплаве?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5286388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более 80 кг                   2) около 40 кг</a:t>
            </a:r>
          </a:p>
          <a:p>
            <a:r>
              <a:rPr lang="ru-RU" sz="2400" dirty="0" smtClean="0"/>
              <a:t>3) менее 20 кг                  4) около 60 кг</a:t>
            </a:r>
          </a:p>
          <a:p>
            <a:endParaRPr lang="ru-RU" sz="2400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85786" y="1357298"/>
          <a:ext cx="7300906" cy="3311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видно из рисунка, олово занимает примерно четверть круга, значит, верный ответ – около 160:4=40(кг)</a:t>
            </a:r>
          </a:p>
          <a:p>
            <a:r>
              <a:rPr lang="ru-RU" dirty="0" smtClean="0"/>
              <a:t>Ответ: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86808" cy="157163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2. На диаграмме показано распределение питательных веществ в молочном шоколаде. Определите по диаграмме</a:t>
            </a:r>
            <a:br>
              <a:rPr lang="ru-RU" sz="2400" dirty="0" smtClean="0"/>
            </a:br>
            <a:r>
              <a:rPr lang="ru-RU" sz="2400" dirty="0" smtClean="0"/>
              <a:t> в каких  пределах находится содержание жиров?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14489"/>
          <a:ext cx="8929718" cy="37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5143512"/>
            <a:ext cx="850112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* – к прочему относится вода, витамины и минеральные вещества.</a:t>
            </a:r>
          </a:p>
          <a:p>
            <a:endParaRPr lang="ru-RU" sz="2200" dirty="0" smtClean="0"/>
          </a:p>
          <a:p>
            <a:pPr marL="449263" indent="-179388">
              <a:buAutoNum type="arabicParenR"/>
            </a:pPr>
            <a:r>
              <a:rPr lang="ru-RU" sz="2200" dirty="0" smtClean="0"/>
              <a:t> 5 – 15%                                                       3) 30 – 40%</a:t>
            </a:r>
          </a:p>
          <a:p>
            <a:pPr marL="342900" indent="-73025">
              <a:buAutoNum type="arabicParenR"/>
            </a:pPr>
            <a:r>
              <a:rPr lang="ru-RU" sz="2200" dirty="0" smtClean="0"/>
              <a:t>15 – 25%                                                      4) 60 – 70%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видно из рисунка, жиры занимают более четверти круга, значит, верный ответ –    30 – 40%</a:t>
            </a:r>
          </a:p>
          <a:p>
            <a:r>
              <a:rPr lang="ru-RU" dirty="0" smtClean="0"/>
              <a:t>Ответ: 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Столбчатые диаграммы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Столбчатые диаграммы изображают статистические данные в виде вертикальных прямоугольников.</a:t>
            </a:r>
          </a:p>
          <a:p>
            <a:pPr>
              <a:buNone/>
            </a:pPr>
            <a:r>
              <a:rPr lang="ru-RU" dirty="0" smtClean="0"/>
              <a:t>    Столбчатые диаграммы используют тогда, когда хотят проиллюстрировать динамику изменения данных во времени или распределение данных, полученных в результате статистического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686800" cy="285752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3)На диаграмме показано число учащихся, прошедших тестирование по математике в некотором городе.</a:t>
            </a:r>
            <a:br>
              <a:rPr lang="ru-RU" sz="2000" dirty="0" smtClean="0"/>
            </a:br>
            <a:r>
              <a:rPr lang="ru-RU" sz="2000" dirty="0" smtClean="0"/>
              <a:t>а)Определите номер школы, занявшей второе место по числу прошедших тестирование.</a:t>
            </a:r>
            <a:br>
              <a:rPr lang="ru-RU" sz="2000" dirty="0" smtClean="0"/>
            </a:br>
            <a:r>
              <a:rPr lang="ru-RU" sz="2000" dirty="0" smtClean="0"/>
              <a:t>б) Определите, какое место по числу прошедших тестирование </a:t>
            </a:r>
            <a:br>
              <a:rPr lang="ru-RU" sz="2000" dirty="0" smtClean="0"/>
            </a:br>
            <a:r>
              <a:rPr lang="ru-RU" sz="2000" dirty="0" smtClean="0"/>
              <a:t>заняла92-я школа</a:t>
            </a:r>
            <a:br>
              <a:rPr lang="ru-RU" sz="2000" dirty="0" smtClean="0"/>
            </a:br>
            <a:r>
              <a:rPr lang="ru-RU" sz="2000" dirty="0" smtClean="0"/>
              <a:t>в) Определите, на сколько учеников больше прошли тестирование в школе 103, чем в школе 86.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2786058"/>
          <a:ext cx="8001024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3500438"/>
            <a:ext cx="1643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Число учащихся,</a:t>
            </a:r>
          </a:p>
          <a:p>
            <a:r>
              <a:rPr lang="ru-RU" dirty="0" smtClean="0"/>
              <a:t>прошедших тестирование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1081</Words>
  <Application>Microsoft Office PowerPoint</Application>
  <PresentationFormat>Экран (4:3)</PresentationFormat>
  <Paragraphs>122</Paragraphs>
  <Slides>20</Slides>
  <Notes>3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Модуль Реальная математика</vt:lpstr>
      <vt:lpstr>Статистика</vt:lpstr>
      <vt:lpstr>Круговые диаграммы</vt:lpstr>
      <vt:lpstr>Презентация PowerPoint</vt:lpstr>
      <vt:lpstr>Решение</vt:lpstr>
      <vt:lpstr>2. На диаграмме показано распределение питательных веществ в молочном шоколаде. Определите по диаграмме  в каких  пределах находится содержание жиров?</vt:lpstr>
      <vt:lpstr>Решение</vt:lpstr>
      <vt:lpstr>Столбчатые диаграммы</vt:lpstr>
      <vt:lpstr>3)На диаграмме показано число учащихся, прошедших тестирование по математике в некотором городе. а)Определите номер школы, занявшей второе место по числу прошедших тестирование. б) Определите, какое место по числу прошедших тестирование  заняла92-я школа в) Определите, на сколько учеников больше прошли тестирование в школе 103, чем в школе 86.</vt:lpstr>
      <vt:lpstr>Решение</vt:lpstr>
      <vt:lpstr>Ряд  данных и таблицы распределения данных</vt:lpstr>
      <vt:lpstr>Важные понятия: </vt:lpstr>
      <vt:lpstr>4)В таблице приведён норматив по прыжку в длину с места для учащихся 8 классов.</vt:lpstr>
      <vt:lpstr>5.Из трёх кандидатов в сборную России по стрельбе из арбалета нужно отобрать двоих. Решено сделать этот отбор по относительной частоте попадания в мишень, которую они показали на тренировочных сборах. Результаты представлены в таблице.</vt:lpstr>
      <vt:lpstr>Имеется 4 группы породистых котов. Для некоторого соревнования отбирают котов с длиной шерсти не менее 8 см.      Известно следующее: 1) впервой группе наибольшая длина шерсти равна 10 см; 2) во второй группе средняя длина шерсти равна 8 см; 3) в третьей группе мода длины шерсти равна 8 см; 4) в четвёртой группе медиана длины шерсти равна 9 см.        В какой из групп хотя бы половина котов гарантированно подходит по длине шерсти? </vt:lpstr>
      <vt:lpstr>                                        Решение.  1) Из того, что наибольшая длина шерсти равна 10 см, не следует никакой другой информации, то есть ничего не можем сказать  2)Рассмотрим для примера группу котов с длинами шерсти 7см,7см и 10см. Среднее равно (7+7+10):3=8, но в этой группе нет половины котов, удовлетворяющих требованиям.</vt:lpstr>
      <vt:lpstr>7) При каких значениях х медиана ряда чисел 1, 2, 3, 4, х будет равна 3?</vt:lpstr>
      <vt:lpstr>Презентация PowerPoint</vt:lpstr>
      <vt:lpstr>На графике показано изменение скорости ракеты ( м/с ) от времени (в секундах). За какой промежуток времени (в секундах) скорость ракеты возрастёт с 500 м/с до 800 м/с?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</dc:title>
  <dc:creator>user</dc:creator>
  <cp:lastModifiedBy>Ученик-03</cp:lastModifiedBy>
  <cp:revision>82</cp:revision>
  <dcterms:created xsi:type="dcterms:W3CDTF">2013-02-19T17:41:22Z</dcterms:created>
  <dcterms:modified xsi:type="dcterms:W3CDTF">2013-02-21T06:35:46Z</dcterms:modified>
</cp:coreProperties>
</file>